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iU54zrkDliAn7VQOfhHkQSAiqa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4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5" name="Google Shape;185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6" name="Google Shape;196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" name="Google Shape;207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" name="Google Shape;21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8" name="Google Shape;218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9" name="Google Shape;229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1" name="Google Shape;251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" name="Google Shape;261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2" name="Google Shape;262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2" name="Google Shape;27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3" name="Google Shape;273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" name="Google Shape;28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4" name="Google Shape;284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5" name="Google Shape;295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6" name="Google Shape;31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4" name="Google Shape;10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" name="Google Shape;115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7" name="Google Shape;13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9" name="Google Shape;159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2" name="Google Shape;172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4" name="Google Shape;24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" name="Google Shape;25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2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377949" y="2600909"/>
            <a:ext cx="7232651" cy="1790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4300"/>
              <a:buFont typeface="Calibri"/>
              <a:buNone/>
            </a:pPr>
            <a:r>
              <a:rPr lang="ru-RU" sz="4300" b="1">
                <a:solidFill>
                  <a:srgbClr val="B02521"/>
                </a:solidFill>
              </a:rPr>
              <a:t>Глава 8. Цифровые подсистемы управления</a:t>
            </a:r>
            <a:endParaRPr sz="4300" b="1">
              <a:solidFill>
                <a:srgbClr val="B02521"/>
              </a:solidFill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400700" y="5005975"/>
            <a:ext cx="58128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-RU" sz="16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Проверка больших цифровых проектов</a:t>
            </a: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0"/>
          <p:cNvSpPr txBox="1">
            <a:spLocks noGrp="1"/>
          </p:cNvSpPr>
          <p:nvPr>
            <p:ph type="title"/>
          </p:nvPr>
        </p:nvSpPr>
        <p:spPr>
          <a:xfrm>
            <a:off x="697547" y="1356150"/>
            <a:ext cx="79719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Шаг 2. Обеспечение качественных входных данных</a:t>
            </a:r>
            <a:endParaRPr/>
          </a:p>
        </p:txBody>
      </p:sp>
      <p:sp>
        <p:nvSpPr>
          <p:cNvPr id="188" name="Google Shape;188;p10"/>
          <p:cNvSpPr txBox="1">
            <a:spLocks noGrp="1"/>
          </p:cNvSpPr>
          <p:nvPr>
            <p:ph type="body" idx="2"/>
          </p:nvPr>
        </p:nvSpPr>
        <p:spPr>
          <a:xfrm>
            <a:off x="2275075" y="2224350"/>
            <a:ext cx="7641900" cy="15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 dirty="0"/>
              <a:t>Цели этапа: </a:t>
            </a:r>
            <a:endParaRPr sz="1700" dirty="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 dirty="0"/>
              <a:t>выбор правильного инструмента; </a:t>
            </a:r>
            <a:endParaRPr sz="1700" dirty="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 dirty="0"/>
              <a:t>расчистка пути для последующих этапов верификации.</a:t>
            </a: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 dirty="0"/>
              <a:t>Процесс обеспечения качественных входных данных состоит из четырех задач:</a:t>
            </a:r>
            <a:endParaRPr sz="1700" dirty="0"/>
          </a:p>
        </p:txBody>
      </p:sp>
      <p:sp>
        <p:nvSpPr>
          <p:cNvPr id="189" name="Google Shape;189;p10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0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2. Обеспечение качественных входных данных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 txBox="1">
            <a:spLocks noGrp="1"/>
          </p:cNvSpPr>
          <p:nvPr>
            <p:ph type="sldNum" idx="12"/>
          </p:nvPr>
        </p:nvSpPr>
        <p:spPr>
          <a:xfrm>
            <a:off x="9979771" y="573875"/>
            <a:ext cx="46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10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92" name="Google Shape;192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04351" y="3277250"/>
            <a:ext cx="4583300" cy="320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"/>
          <p:cNvSpPr txBox="1">
            <a:spLocks noGrp="1"/>
          </p:cNvSpPr>
          <p:nvPr>
            <p:ph type="title"/>
          </p:nvPr>
        </p:nvSpPr>
        <p:spPr>
          <a:xfrm>
            <a:off x="697548" y="1356150"/>
            <a:ext cx="72939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Шаг 2. Обеспечение качественных входных данных</a:t>
            </a:r>
            <a:endParaRPr/>
          </a:p>
        </p:txBody>
      </p:sp>
      <p:sp>
        <p:nvSpPr>
          <p:cNvPr id="199" name="Google Shape;199;p11"/>
          <p:cNvSpPr txBox="1">
            <a:spLocks noGrp="1"/>
          </p:cNvSpPr>
          <p:nvPr>
            <p:ph type="body" idx="2"/>
          </p:nvPr>
        </p:nvSpPr>
        <p:spPr>
          <a:xfrm>
            <a:off x="697550" y="2371500"/>
            <a:ext cx="6391500" cy="29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Цели этапа: 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выбор правильного инструмента; 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расчистка пути для последующих этапов верификации.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Процесс обеспечения качественных входных данных состоит из четырех задач: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Вставка утверждений;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Линтинг;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Статическая верификация известных проблем;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Статическая верификация утверждений.</a:t>
            </a:r>
            <a:endParaRPr sz="1700"/>
          </a:p>
        </p:txBody>
      </p:sp>
      <p:sp>
        <p:nvSpPr>
          <p:cNvPr id="200" name="Google Shape;200;p11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1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2. Обеспечение качественных входных данных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1"/>
          <p:cNvSpPr txBox="1">
            <a:spLocks noGrp="1"/>
          </p:cNvSpPr>
          <p:nvPr>
            <p:ph type="sldNum" idx="12"/>
          </p:nvPr>
        </p:nvSpPr>
        <p:spPr>
          <a:xfrm>
            <a:off x="9979771" y="573875"/>
            <a:ext cx="46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11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203" name="Google Shape;203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64377" y="2121987"/>
            <a:ext cx="4962699" cy="347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Инструментирование с помощью утверждений</a:t>
            </a:r>
            <a:endParaRPr/>
          </a:p>
        </p:txBody>
      </p:sp>
      <p:sp>
        <p:nvSpPr>
          <p:cNvPr id="210" name="Google Shape;210;p12"/>
          <p:cNvSpPr txBox="1">
            <a:spLocks noGrp="1"/>
          </p:cNvSpPr>
          <p:nvPr>
            <p:ph type="body" idx="2"/>
          </p:nvPr>
        </p:nvSpPr>
        <p:spPr>
          <a:xfrm>
            <a:off x="697555" y="257439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Утверждения используются на каждом уровне дизайна. С их помощью можно определять работу проекта и отслеживать, является ли она корректной.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Существует несколько типов утверждений: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утверждения высокого уровня;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интерфейсные утверждения;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структурные утверждения.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</p:txBody>
      </p:sp>
      <p:sp>
        <p:nvSpPr>
          <p:cNvPr id="211" name="Google Shape;211;p12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2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2. Обеспечение качественных входных данных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2"/>
          <p:cNvSpPr txBox="1">
            <a:spLocks noGrp="1"/>
          </p:cNvSpPr>
          <p:nvPr>
            <p:ph type="sldNum" idx="12"/>
          </p:nvPr>
        </p:nvSpPr>
        <p:spPr>
          <a:xfrm>
            <a:off x="9979751" y="573875"/>
            <a:ext cx="474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12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214" name="Google Shape;214;p12" title="9366777.png"/>
          <p:cNvPicPr preferRelativeResize="0"/>
          <p:nvPr/>
        </p:nvPicPr>
        <p:blipFill rotWithShape="1">
          <a:blip r:embed="rId4">
            <a:alphaModFix/>
          </a:blip>
          <a:srcRect l="49852" t="5173" r="7308" b="50830"/>
          <a:stretch/>
        </p:blipFill>
        <p:spPr>
          <a:xfrm>
            <a:off x="6665650" y="1712100"/>
            <a:ext cx="3949850" cy="4056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3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Линтинг</a:t>
            </a:r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body" idx="2"/>
          </p:nvPr>
        </p:nvSpPr>
        <p:spPr>
          <a:xfrm>
            <a:off x="697555" y="257439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 b="1"/>
              <a:t>Линтинг</a:t>
            </a:r>
            <a:r>
              <a:rPr lang="ru-RU" sz="1700"/>
              <a:t> – это базовая и основная форма анализа статической верификации, которая должна проводиться на ранних этапах разработки.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/>
              <a:t>Линтинг помогает выявить опечатки, типовые ошибки реализации или более серьезные проблемы в коде.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6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</p:txBody>
      </p:sp>
      <p:sp>
        <p:nvSpPr>
          <p:cNvPr id="222" name="Google Shape;222;p13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3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2. Обеспечение качественных входных данных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3"/>
          <p:cNvSpPr txBox="1">
            <a:spLocks noGrp="1"/>
          </p:cNvSpPr>
          <p:nvPr>
            <p:ph type="sldNum" idx="12"/>
          </p:nvPr>
        </p:nvSpPr>
        <p:spPr>
          <a:xfrm>
            <a:off x="9979759" y="573875"/>
            <a:ext cx="596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13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225" name="Google Shape;225;p13" title="9366775.png"/>
          <p:cNvPicPr preferRelativeResize="0"/>
          <p:nvPr/>
        </p:nvPicPr>
        <p:blipFill rotWithShape="1">
          <a:blip r:embed="rId4">
            <a:alphaModFix/>
          </a:blip>
          <a:srcRect l="6142" t="4716" r="49574" b="49850"/>
          <a:stretch/>
        </p:blipFill>
        <p:spPr>
          <a:xfrm>
            <a:off x="6473775" y="1356150"/>
            <a:ext cx="4102675" cy="4209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4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Статическая верификация известных проблем</a:t>
            </a:r>
            <a:endParaRPr/>
          </a:p>
        </p:txBody>
      </p:sp>
      <p:sp>
        <p:nvSpPr>
          <p:cNvPr id="232" name="Google Shape;232;p14"/>
          <p:cNvSpPr txBox="1">
            <a:spLocks noGrp="1"/>
          </p:cNvSpPr>
          <p:nvPr>
            <p:ph type="body" idx="2"/>
          </p:nvPr>
        </p:nvSpPr>
        <p:spPr>
          <a:xfrm>
            <a:off x="697555" y="257439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 b="1" dirty="0"/>
              <a:t>Статическая верификация </a:t>
            </a:r>
            <a:r>
              <a:rPr lang="ru-RU" sz="1700" dirty="0"/>
              <a:t>– это проверка дизайна без использования динамического моделирования.</a:t>
            </a: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 dirty="0"/>
              <a:t>Статическая верификация известных проблем проводится на ранних этапах проекта, когда тестбенчи еще недоступны.</a:t>
            </a: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 dirty="0"/>
              <a:t>Она позволяет уменьшить количество циклов моделирования, необходимых для повторной проверки дизайна на более поздних этапах.</a:t>
            </a: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 dirty="0"/>
          </a:p>
        </p:txBody>
      </p:sp>
      <p:sp>
        <p:nvSpPr>
          <p:cNvPr id="233" name="Google Shape;233;p14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4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2. Обеспечение качественных входных данных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4"/>
          <p:cNvSpPr txBox="1">
            <a:spLocks noGrp="1"/>
          </p:cNvSpPr>
          <p:nvPr>
            <p:ph type="sldNum" idx="12"/>
          </p:nvPr>
        </p:nvSpPr>
        <p:spPr>
          <a:xfrm>
            <a:off x="9979755" y="573875"/>
            <a:ext cx="47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14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236" name="Google Shape;236;p14" title="9366777.png"/>
          <p:cNvPicPr preferRelativeResize="0"/>
          <p:nvPr/>
        </p:nvPicPr>
        <p:blipFill rotWithShape="1">
          <a:blip r:embed="rId4">
            <a:alphaModFix/>
          </a:blip>
          <a:srcRect l="6426" t="49574" r="49575" b="4703"/>
          <a:stretch/>
        </p:blipFill>
        <p:spPr>
          <a:xfrm>
            <a:off x="6667500" y="1564675"/>
            <a:ext cx="4149025" cy="431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5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Статическая верификация утверждений</a:t>
            </a:r>
            <a:endParaRPr/>
          </a:p>
        </p:txBody>
      </p:sp>
      <p:sp>
        <p:nvSpPr>
          <p:cNvPr id="243" name="Google Shape;243;p15"/>
          <p:cNvSpPr txBox="1">
            <a:spLocks noGrp="1"/>
          </p:cNvSpPr>
          <p:nvPr>
            <p:ph type="body" idx="2"/>
          </p:nvPr>
        </p:nvSpPr>
        <p:spPr>
          <a:xfrm>
            <a:off x="697555" y="257439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/>
              <a:t>Методы статической верификации также могут использоваться для верификации структурных утверждений.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/>
              <a:t>Цели статической верификации утверждений: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выявление ошибок на основе нарушений утверждений в проекте;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выявление некорректных утверждений;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выявление утверждений, которые никогда не будут нарушены.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 b="1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</p:txBody>
      </p:sp>
      <p:sp>
        <p:nvSpPr>
          <p:cNvPr id="244" name="Google Shape;244;p15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5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2. Обеспечение качественных входных данных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5"/>
          <p:cNvSpPr txBox="1">
            <a:spLocks noGrp="1"/>
          </p:cNvSpPr>
          <p:nvPr>
            <p:ph type="sldNum" idx="12"/>
          </p:nvPr>
        </p:nvSpPr>
        <p:spPr>
          <a:xfrm>
            <a:off x="9979754" y="573875"/>
            <a:ext cx="444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15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247" name="Google Shape;247;p15" title="9366775.png"/>
          <p:cNvPicPr preferRelativeResize="0"/>
          <p:nvPr/>
        </p:nvPicPr>
        <p:blipFill rotWithShape="1">
          <a:blip r:embed="rId4">
            <a:alphaModFix/>
          </a:blip>
          <a:srcRect l="6426" t="49573" r="49575" b="5566"/>
          <a:stretch/>
        </p:blipFill>
        <p:spPr>
          <a:xfrm>
            <a:off x="6651350" y="1691600"/>
            <a:ext cx="4088505" cy="416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6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Шаг 3. Выполнение</a:t>
            </a:r>
            <a:endParaRPr/>
          </a:p>
        </p:txBody>
      </p:sp>
      <p:sp>
        <p:nvSpPr>
          <p:cNvPr id="254" name="Google Shape;254;p16"/>
          <p:cNvSpPr txBox="1">
            <a:spLocks noGrp="1"/>
          </p:cNvSpPr>
          <p:nvPr>
            <p:ph type="body" idx="2"/>
          </p:nvPr>
        </p:nvSpPr>
        <p:spPr>
          <a:xfrm>
            <a:off x="697555" y="257439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Данный этап включает разработку тестбенчей и моделирование дизайна.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Команда может выбрать один из подходов: 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традиционный (восходящий): разделение проекта на части с последующей интеграцией;  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продвинутый (нисходящий): верификация высокоуровневых подсистем с разделением на более мелкие части по мере необходимости.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sz="1700"/>
          </a:p>
        </p:txBody>
      </p:sp>
      <p:sp>
        <p:nvSpPr>
          <p:cNvPr id="255" name="Google Shape;255;p16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6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3. Выполнение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6"/>
          <p:cNvSpPr txBox="1">
            <a:spLocks noGrp="1"/>
          </p:cNvSpPr>
          <p:nvPr>
            <p:ph type="sldNum" idx="12"/>
          </p:nvPr>
        </p:nvSpPr>
        <p:spPr>
          <a:xfrm>
            <a:off x="9979757" y="573875"/>
            <a:ext cx="52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16</a:t>
            </a:fld>
            <a:endParaRPr sz="2000">
              <a:solidFill>
                <a:srgbClr val="B02521"/>
              </a:solidFill>
            </a:endParaRPr>
          </a:p>
        </p:txBody>
      </p:sp>
      <p:sp>
        <p:nvSpPr>
          <p:cNvPr id="258" name="Google Shape;258;p16"/>
          <p:cNvSpPr txBox="1">
            <a:spLocks noGrp="1"/>
          </p:cNvSpPr>
          <p:nvPr>
            <p:ph type="body" idx="2"/>
          </p:nvPr>
        </p:nvSpPr>
        <p:spPr>
          <a:xfrm>
            <a:off x="6378755" y="257439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Хотя тестбенчи и моделирование являются основными методами верификации, также важны другие методы: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использование утверждений;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методы покрытия;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ускорение.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sz="1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7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Разработка тестбенчей</a:t>
            </a:r>
            <a:endParaRPr/>
          </a:p>
        </p:txBody>
      </p:sp>
      <p:sp>
        <p:nvSpPr>
          <p:cNvPr id="265" name="Google Shape;265;p17"/>
          <p:cNvSpPr txBox="1">
            <a:spLocks noGrp="1"/>
          </p:cNvSpPr>
          <p:nvPr>
            <p:ph type="body" idx="2"/>
          </p:nvPr>
        </p:nvSpPr>
        <p:spPr>
          <a:xfrm>
            <a:off x="2900275" y="2127500"/>
            <a:ext cx="6391500" cy="15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Метод разработки тестбенчей значительно влияет на производительность верификации.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Повторное использование и стандартные интерфейсы ускоряют процесс верификации.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Основные компоненты тестбенча:</a:t>
            </a:r>
            <a:endParaRPr sz="1700"/>
          </a:p>
        </p:txBody>
      </p:sp>
      <p:sp>
        <p:nvSpPr>
          <p:cNvPr id="266" name="Google Shape;266;p17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7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3. Выполнение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7"/>
          <p:cNvSpPr txBox="1">
            <a:spLocks noGrp="1"/>
          </p:cNvSpPr>
          <p:nvPr>
            <p:ph type="sldNum" idx="12"/>
          </p:nvPr>
        </p:nvSpPr>
        <p:spPr>
          <a:xfrm>
            <a:off x="9979756" y="573875"/>
            <a:ext cx="486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17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269" name="Google Shape;269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13925" y="3422550"/>
            <a:ext cx="7964149" cy="306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8"/>
          <p:cNvSpPr txBox="1">
            <a:spLocks noGrp="1"/>
          </p:cNvSpPr>
          <p:nvPr>
            <p:ph type="title"/>
          </p:nvPr>
        </p:nvSpPr>
        <p:spPr>
          <a:xfrm>
            <a:off x="697550" y="1356150"/>
            <a:ext cx="73098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Продвинутые методы верификации</a:t>
            </a:r>
            <a:endParaRPr/>
          </a:p>
        </p:txBody>
      </p:sp>
      <p:sp>
        <p:nvSpPr>
          <p:cNvPr id="276" name="Google Shape;276;p18"/>
          <p:cNvSpPr txBox="1">
            <a:spLocks noGrp="1"/>
          </p:cNvSpPr>
          <p:nvPr>
            <p:ph type="body" idx="2"/>
          </p:nvPr>
        </p:nvSpPr>
        <p:spPr>
          <a:xfrm>
            <a:off x="697555" y="257439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 b="1"/>
              <a:t>Утверждения</a:t>
            </a:r>
            <a:r>
              <a:rPr lang="ru-RU" sz="1700"/>
              <a:t> – это мониторы, размещенные в дизайне для отслеживания действий в нем. Они широко используются совместно с моделированием и тестбенчами.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 b="1"/>
              <a:t>Покрытие </a:t>
            </a:r>
            <a:r>
              <a:rPr lang="ru-RU" sz="1700"/>
              <a:t>– это итерационный процесс, в котором результаты тестирования анализируются, после чего вносятся изменения в тесты или реализацию до устранения всех пробелов. Методы покрытия применяются на всех этапах разработки цифровых подсистем управления.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</p:txBody>
      </p:sp>
      <p:sp>
        <p:nvSpPr>
          <p:cNvPr id="277" name="Google Shape;277;p18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18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3. Выполнение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18"/>
          <p:cNvSpPr txBox="1">
            <a:spLocks noGrp="1"/>
          </p:cNvSpPr>
          <p:nvPr>
            <p:ph type="sldNum" idx="12"/>
          </p:nvPr>
        </p:nvSpPr>
        <p:spPr>
          <a:xfrm>
            <a:off x="9979756" y="573875"/>
            <a:ext cx="50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18</a:t>
            </a:fld>
            <a:endParaRPr sz="2000">
              <a:solidFill>
                <a:srgbClr val="B02521"/>
              </a:solidFill>
            </a:endParaRPr>
          </a:p>
        </p:txBody>
      </p:sp>
      <p:sp>
        <p:nvSpPr>
          <p:cNvPr id="280" name="Google Shape;280;p18"/>
          <p:cNvSpPr txBox="1">
            <a:spLocks noGrp="1"/>
          </p:cNvSpPr>
          <p:nvPr>
            <p:ph type="body" idx="2"/>
          </p:nvPr>
        </p:nvSpPr>
        <p:spPr>
          <a:xfrm>
            <a:off x="6225205" y="257439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 b="1"/>
              <a:t>Ускорение</a:t>
            </a:r>
            <a:r>
              <a:rPr lang="ru-RU" sz="1700"/>
              <a:t> используется при верификации цифровых подсистем управления для сокращения времени выполнения длинных тестов и эффективного проведения регрессионных тестов.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9"/>
          <p:cNvSpPr txBox="1">
            <a:spLocks noGrp="1"/>
          </p:cNvSpPr>
          <p:nvPr>
            <p:ph type="title"/>
          </p:nvPr>
        </p:nvSpPr>
        <p:spPr>
          <a:xfrm>
            <a:off x="697550" y="1356150"/>
            <a:ext cx="53889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Нисходящая верификация на основе FVP</a:t>
            </a:r>
            <a:endParaRPr/>
          </a:p>
        </p:txBody>
      </p:sp>
      <p:sp>
        <p:nvSpPr>
          <p:cNvPr id="287" name="Google Shape;287;p19"/>
          <p:cNvSpPr txBox="1">
            <a:spLocks noGrp="1"/>
          </p:cNvSpPr>
          <p:nvPr>
            <p:ph type="body" idx="2"/>
          </p:nvPr>
        </p:nvSpPr>
        <p:spPr>
          <a:xfrm>
            <a:off x="697550" y="2574400"/>
            <a:ext cx="47913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Методология нисходящей верификации цифровой подсистемы управления на основе FVP делится на три параллельных направления: 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разработка FVP;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реализация проекта;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разработка тестов.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Использование UVM позволяет ускорить разработку и верификацию цифрового блока на основе системы управления.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/>
          </a:p>
        </p:txBody>
      </p:sp>
      <p:sp>
        <p:nvSpPr>
          <p:cNvPr id="288" name="Google Shape;288;p19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19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3. Выполнение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19"/>
          <p:cNvSpPr txBox="1">
            <a:spLocks noGrp="1"/>
          </p:cNvSpPr>
          <p:nvPr>
            <p:ph type="sldNum" idx="12"/>
          </p:nvPr>
        </p:nvSpPr>
        <p:spPr>
          <a:xfrm>
            <a:off x="9979755" y="573875"/>
            <a:ext cx="47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19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291" name="Google Shape;29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88850" y="1598275"/>
            <a:ext cx="6304375" cy="48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245" cy="868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Содержание</a:t>
            </a:r>
            <a:endParaRPr/>
          </a:p>
        </p:txBody>
      </p:sp>
      <p:sp>
        <p:nvSpPr>
          <p:cNvPr id="97" name="Google Shape;97;p2"/>
          <p:cNvSpPr txBox="1">
            <a:spLocks noGrp="1"/>
          </p:cNvSpPr>
          <p:nvPr>
            <p:ph type="body" idx="2"/>
          </p:nvPr>
        </p:nvSpPr>
        <p:spPr>
          <a:xfrm>
            <a:off x="697550" y="2076799"/>
            <a:ext cx="5279400" cy="41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2000" dirty="0">
              <a:solidFill>
                <a:srgbClr val="B0252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Введение</a:t>
            </a:r>
            <a:endParaRPr sz="2000" dirty="0">
              <a:solidFill>
                <a:srgbClr val="B0252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Шаг 1. Планирование верификации</a:t>
            </a:r>
            <a:endParaRPr sz="2000" dirty="0">
              <a:solidFill>
                <a:srgbClr val="B0252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Шаг 2. Обеспечение качественных входных данных </a:t>
            </a:r>
            <a:endParaRPr sz="2000" dirty="0">
              <a:solidFill>
                <a:srgbClr val="B0252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Шаг 3. Выполнение</a:t>
            </a:r>
            <a:endParaRPr sz="2000" dirty="0">
              <a:solidFill>
                <a:srgbClr val="B0252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Шаг 4. Проверка готовности блоков</a:t>
            </a:r>
            <a:endParaRPr sz="2000" dirty="0">
              <a:solidFill>
                <a:srgbClr val="B0252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2000" dirty="0">
              <a:solidFill>
                <a:srgbClr val="B02521"/>
              </a:solidFill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Содержание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6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2</a:t>
            </a:fld>
            <a:endParaRPr sz="2000">
              <a:solidFill>
                <a:srgbClr val="B0252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0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Восходящая верификация на основе спецификации</a:t>
            </a:r>
            <a:endParaRPr/>
          </a:p>
        </p:txBody>
      </p:sp>
      <p:sp>
        <p:nvSpPr>
          <p:cNvPr id="298" name="Google Shape;298;p20"/>
          <p:cNvSpPr txBox="1">
            <a:spLocks noGrp="1"/>
          </p:cNvSpPr>
          <p:nvPr>
            <p:ph type="body" idx="2"/>
          </p:nvPr>
        </p:nvSpPr>
        <p:spPr>
          <a:xfrm>
            <a:off x="697555" y="257439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Восходящая методология верификации на основе спецификации разделена на два параллельных направления: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реализация дизайна; 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/>
              <a:t>разработка тестов и среды тестбенча.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/>
          </a:p>
        </p:txBody>
      </p:sp>
      <p:sp>
        <p:nvSpPr>
          <p:cNvPr id="299" name="Google Shape;299;p20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0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3. Выполнение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20"/>
          <p:cNvSpPr txBox="1">
            <a:spLocks noGrp="1"/>
          </p:cNvSpPr>
          <p:nvPr>
            <p:ph type="sldNum" idx="12"/>
          </p:nvPr>
        </p:nvSpPr>
        <p:spPr>
          <a:xfrm>
            <a:off x="9979755" y="573875"/>
            <a:ext cx="47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20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302" name="Google Shape;302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97275" y="1903450"/>
            <a:ext cx="5943600" cy="432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1"/>
          <p:cNvSpPr txBox="1">
            <a:spLocks noGrp="1"/>
          </p:cNvSpPr>
          <p:nvPr>
            <p:ph type="title"/>
          </p:nvPr>
        </p:nvSpPr>
        <p:spPr>
          <a:xfrm>
            <a:off x="697550" y="1356150"/>
            <a:ext cx="44685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Шаг 4. Проверка готовности блоков</a:t>
            </a:r>
            <a:endParaRPr/>
          </a:p>
        </p:txBody>
      </p:sp>
      <p:sp>
        <p:nvSpPr>
          <p:cNvPr id="309" name="Google Shape;309;p21"/>
          <p:cNvSpPr txBox="1">
            <a:spLocks noGrp="1"/>
          </p:cNvSpPr>
          <p:nvPr>
            <p:ph type="body" idx="2"/>
          </p:nvPr>
        </p:nvSpPr>
        <p:spPr>
          <a:xfrm>
            <a:off x="697550" y="2574400"/>
            <a:ext cx="44685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После завершения тестирования интерфейсов и функциональности, а также моделирования с ограниченным случайным тестированием, блок готов к интеграции.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Также блок проверяется путем его верификации внутри FVP и верификации его готовности к использованию в ускорителе, эмуляторе или прототипе.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/>
          </a:p>
        </p:txBody>
      </p:sp>
      <p:sp>
        <p:nvSpPr>
          <p:cNvPr id="310" name="Google Shape;310;p21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1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4. Проверка готовности блоков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1"/>
          <p:cNvSpPr txBox="1">
            <a:spLocks noGrp="1"/>
          </p:cNvSpPr>
          <p:nvPr>
            <p:ph type="sldNum" idx="12"/>
          </p:nvPr>
        </p:nvSpPr>
        <p:spPr>
          <a:xfrm>
            <a:off x="9979755" y="573875"/>
            <a:ext cx="47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21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313" name="Google Shape;313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11250" y="1646675"/>
            <a:ext cx="6442650" cy="4353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4F41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22</a:t>
            </a:fld>
            <a:endParaRPr/>
          </a:p>
        </p:txBody>
      </p:sp>
      <p:pic>
        <p:nvPicPr>
          <p:cNvPr id="319" name="Google Shape;31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01803" y="2834803"/>
            <a:ext cx="1188394" cy="1188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19725" y="5109048"/>
            <a:ext cx="1352550" cy="615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0750" y="1253652"/>
            <a:ext cx="2730500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Введение</a:t>
            </a:r>
            <a:endParaRPr/>
          </a:p>
        </p:txBody>
      </p:sp>
      <p:sp>
        <p:nvSpPr>
          <p:cNvPr id="107" name="Google Shape;107;p3"/>
          <p:cNvSpPr txBox="1">
            <a:spLocks noGrp="1"/>
          </p:cNvSpPr>
          <p:nvPr>
            <p:ph type="body" idx="2"/>
          </p:nvPr>
        </p:nvSpPr>
        <p:spPr>
          <a:xfrm>
            <a:off x="697550" y="2393125"/>
            <a:ext cx="46650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 dirty="0"/>
              <a:t>Вторая фаза UVM – разработка подсистем дизайна. Современные системы на кристалле могут состоять из подсистем одной из частей дизайна: </a:t>
            </a:r>
            <a:endParaRPr sz="1700" dirty="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 dirty="0"/>
              <a:t>цифрового управляющего домена;</a:t>
            </a:r>
            <a:endParaRPr sz="1700" dirty="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 dirty="0"/>
              <a:t>цифрового алгоритмического домена;</a:t>
            </a:r>
            <a:endParaRPr sz="1700" dirty="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 dirty="0"/>
              <a:t>аналогового домена.</a:t>
            </a: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 dirty="0"/>
              <a:t>Цифровой управляющий домен – наиболее распространенный домен дизайна.</a:t>
            </a: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 dirty="0"/>
              <a:t>Различные подсистемы объединяются UVM с помощью FVP.</a:t>
            </a: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 dirty="0"/>
          </a:p>
        </p:txBody>
      </p:sp>
      <p:sp>
        <p:nvSpPr>
          <p:cNvPr id="108" name="Google Shape;108;p3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B0252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Введение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3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11" name="Google Shape;111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20825" y="1356150"/>
            <a:ext cx="6686325" cy="488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 txBox="1">
            <a:spLocks noGrp="1"/>
          </p:cNvSpPr>
          <p:nvPr>
            <p:ph type="title"/>
          </p:nvPr>
        </p:nvSpPr>
        <p:spPr>
          <a:xfrm>
            <a:off x="697550" y="1356150"/>
            <a:ext cx="92823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Верификация цифровой подсистемы управления</a:t>
            </a:r>
            <a:endParaRPr/>
          </a:p>
        </p:txBody>
      </p:sp>
      <p:sp>
        <p:nvSpPr>
          <p:cNvPr id="118" name="Google Shape;118;p4"/>
          <p:cNvSpPr txBox="1">
            <a:spLocks noGrp="1"/>
          </p:cNvSpPr>
          <p:nvPr>
            <p:ph type="body" idx="2"/>
          </p:nvPr>
        </p:nvSpPr>
        <p:spPr>
          <a:xfrm>
            <a:off x="2900275" y="2148825"/>
            <a:ext cx="6391500" cy="15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UVM устраняет фрагментацию, используя FVP для унификации различных этапов и доменов разработки.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Верификация цифровой подсистемы управления в UVM состоит из четырех этапов:</a:t>
            </a:r>
            <a:endParaRPr sz="1700"/>
          </a:p>
        </p:txBody>
      </p:sp>
      <p:sp>
        <p:nvSpPr>
          <p:cNvPr id="119" name="Google Shape;119;p4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Верификация цифровой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4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4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22" name="Google Shape;122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40850" y="3262650"/>
            <a:ext cx="4510350" cy="315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 txBox="1">
            <a:spLocks noGrp="1"/>
          </p:cNvSpPr>
          <p:nvPr>
            <p:ph type="title"/>
          </p:nvPr>
        </p:nvSpPr>
        <p:spPr>
          <a:xfrm>
            <a:off x="697550" y="1356150"/>
            <a:ext cx="93477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Верификация цифровой подсистемы управления</a:t>
            </a:r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body" idx="2"/>
          </p:nvPr>
        </p:nvSpPr>
        <p:spPr>
          <a:xfrm>
            <a:off x="697550" y="2224350"/>
            <a:ext cx="5888400" cy="26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UVM устраняет фрагментацию, используя FVP для унификации различных этапов и доменов разработки.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Верификация цифровой подсистемы управления в UVM состоит из четырех этапов: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Планирование верификации;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Обеспечение качественных входных данных;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Исполнение;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buSzPts val="1700"/>
              <a:buFont typeface="Calibri"/>
              <a:buAutoNum type="arabicPeriod"/>
            </a:pPr>
            <a:r>
              <a:rPr lang="ru-RU" sz="1700"/>
              <a:t>Проверка готовности блоков;</a:t>
            </a:r>
            <a:endParaRPr sz="1700"/>
          </a:p>
        </p:txBody>
      </p:sp>
      <p:sp>
        <p:nvSpPr>
          <p:cNvPr id="130" name="Google Shape;130;p5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Верификация цифровой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5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5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33" name="Google Shape;133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29300" y="2309575"/>
            <a:ext cx="5267725" cy="368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 txBox="1">
            <a:spLocks noGrp="1"/>
          </p:cNvSpPr>
          <p:nvPr>
            <p:ph type="title"/>
          </p:nvPr>
        </p:nvSpPr>
        <p:spPr>
          <a:xfrm>
            <a:off x="697548" y="1356150"/>
            <a:ext cx="74937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ШАГ 1. Планирование верификации</a:t>
            </a:r>
            <a:endParaRPr/>
          </a:p>
        </p:txBody>
      </p:sp>
      <p:sp>
        <p:nvSpPr>
          <p:cNvPr id="140" name="Google Shape;140;p6"/>
          <p:cNvSpPr txBox="1">
            <a:spLocks noGrp="1"/>
          </p:cNvSpPr>
          <p:nvPr>
            <p:ph type="body" idx="2"/>
          </p:nvPr>
        </p:nvSpPr>
        <p:spPr>
          <a:xfrm>
            <a:off x="2900275" y="2133725"/>
            <a:ext cx="6391500" cy="15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Уровень планирования верификации должен быть выполнен на этапе определения архитектуры, когда был разработан FVP.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Процесс планирования верификации состоит из четырех этапов: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00"/>
          </a:p>
        </p:txBody>
      </p:sp>
      <p:sp>
        <p:nvSpPr>
          <p:cNvPr id="141" name="Google Shape;141;p6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6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1. Планирование верификации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6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6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44" name="Google Shape;144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11712" y="3111775"/>
            <a:ext cx="4768575" cy="333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697548" y="1356150"/>
            <a:ext cx="73539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 dirty="0">
                <a:solidFill>
                  <a:srgbClr val="B02521"/>
                </a:solidFill>
              </a:rPr>
              <a:t>ШАГ 1. Планирование верификации</a:t>
            </a:r>
            <a:endParaRPr dirty="0"/>
          </a:p>
        </p:txBody>
      </p:sp>
      <p:sp>
        <p:nvSpPr>
          <p:cNvPr id="151" name="Google Shape;151;p7"/>
          <p:cNvSpPr txBox="1">
            <a:spLocks noGrp="1"/>
          </p:cNvSpPr>
          <p:nvPr>
            <p:ph type="body" idx="2"/>
          </p:nvPr>
        </p:nvSpPr>
        <p:spPr>
          <a:xfrm>
            <a:off x="697550" y="2224350"/>
            <a:ext cx="5873400" cy="26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Уровень планирования верификации должен быть выполнен на этапе определения архитектуры, когда был разработан FVP.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Процесс планирования верификации состоит из четырех этапов: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Постановка целей и задач;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Разработка стратегии;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Планирование тактики;</a:t>
            </a: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ru-RU" sz="1700"/>
              <a:t>Оценка результатов.</a:t>
            </a:r>
            <a:endParaRPr sz="1700"/>
          </a:p>
        </p:txBody>
      </p:sp>
      <p:sp>
        <p:nvSpPr>
          <p:cNvPr id="152" name="Google Shape;152;p7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7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1. Планирование верификации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7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7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70950" y="2224350"/>
            <a:ext cx="5069425" cy="3549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"/>
          <p:cNvSpPr txBox="1">
            <a:spLocks noGrp="1"/>
          </p:cNvSpPr>
          <p:nvPr>
            <p:ph type="title"/>
          </p:nvPr>
        </p:nvSpPr>
        <p:spPr>
          <a:xfrm>
            <a:off x="536300" y="1356150"/>
            <a:ext cx="56016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 dirty="0">
                <a:solidFill>
                  <a:srgbClr val="B02521"/>
                </a:solidFill>
              </a:rPr>
              <a:t>Цели и задачи планирования</a:t>
            </a:r>
            <a:endParaRPr b="1" dirty="0">
              <a:solidFill>
                <a:srgbClr val="B02521"/>
              </a:solidFill>
            </a:endParaRPr>
          </a:p>
        </p:txBody>
      </p:sp>
      <p:sp>
        <p:nvSpPr>
          <p:cNvPr id="162" name="Google Shape;162;p8"/>
          <p:cNvSpPr txBox="1">
            <a:spLocks noGrp="1"/>
          </p:cNvSpPr>
          <p:nvPr>
            <p:ph type="body" idx="2"/>
          </p:nvPr>
        </p:nvSpPr>
        <p:spPr>
          <a:xfrm>
            <a:off x="697555" y="257999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 dirty="0"/>
              <a:t>Успешный план верификации должен включать:</a:t>
            </a:r>
            <a:endParaRPr sz="1700" dirty="0"/>
          </a:p>
          <a:p>
            <a:pPr marL="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 dirty="0"/>
              <a:t>определение конечной цели;</a:t>
            </a:r>
            <a:endParaRPr sz="1700" dirty="0"/>
          </a:p>
          <a:p>
            <a:pPr marL="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 dirty="0"/>
              <a:t>сроки достижения цели;</a:t>
            </a:r>
            <a:endParaRPr sz="1700" dirty="0"/>
          </a:p>
          <a:p>
            <a:pPr marL="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 dirty="0"/>
              <a:t>способ оценки успеха. </a:t>
            </a: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-RU" sz="1700" dirty="0"/>
              <a:t>Важно четко определить уровень качества, требуемый для проекта. </a:t>
            </a:r>
            <a:endParaRPr sz="1700" dirty="0"/>
          </a:p>
        </p:txBody>
      </p:sp>
      <p:sp>
        <p:nvSpPr>
          <p:cNvPr id="163" name="Google Shape;163;p8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8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1. Планирование верификации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8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8</a:t>
            </a:fld>
            <a:endParaRPr sz="2000">
              <a:solidFill>
                <a:srgbClr val="B02521"/>
              </a:solidFill>
            </a:endParaRPr>
          </a:p>
        </p:txBody>
      </p:sp>
      <p:sp>
        <p:nvSpPr>
          <p:cNvPr id="166" name="Google Shape;166;p8"/>
          <p:cNvSpPr txBox="1">
            <a:spLocks noGrp="1"/>
          </p:cNvSpPr>
          <p:nvPr>
            <p:ph type="title"/>
          </p:nvPr>
        </p:nvSpPr>
        <p:spPr>
          <a:xfrm>
            <a:off x="6155680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 dirty="0">
                <a:solidFill>
                  <a:srgbClr val="B02521"/>
                </a:solidFill>
              </a:rPr>
              <a:t>Стратегия верификации</a:t>
            </a:r>
            <a:endParaRPr dirty="0"/>
          </a:p>
        </p:txBody>
      </p:sp>
      <p:sp>
        <p:nvSpPr>
          <p:cNvPr id="167" name="Google Shape;167;p8"/>
          <p:cNvSpPr txBox="1">
            <a:spLocks noGrp="1"/>
          </p:cNvSpPr>
          <p:nvPr>
            <p:ph type="body" idx="2"/>
          </p:nvPr>
        </p:nvSpPr>
        <p:spPr>
          <a:xfrm>
            <a:off x="6155680" y="257999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 b="1" dirty="0"/>
              <a:t>Стратегия</a:t>
            </a:r>
            <a:r>
              <a:rPr lang="ru-RU" sz="1700" dirty="0"/>
              <a:t> – это общий подход, который должен быть использован для достижения поставленных целей.</a:t>
            </a: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 dirty="0"/>
              <a:t>На этом этапе выявляются сложности и препятствия, определяются приоритеты верификации.</a:t>
            </a:r>
            <a:endParaRPr sz="1700" dirty="0"/>
          </a:p>
        </p:txBody>
      </p:sp>
      <p:cxnSp>
        <p:nvCxnSpPr>
          <p:cNvPr id="168" name="Google Shape;168;p8"/>
          <p:cNvCxnSpPr/>
          <p:nvPr/>
        </p:nvCxnSpPr>
        <p:spPr>
          <a:xfrm flipH="1">
            <a:off x="6062413" y="1356150"/>
            <a:ext cx="7500" cy="3050400"/>
          </a:xfrm>
          <a:prstGeom prst="straightConnector1">
            <a:avLst/>
          </a:prstGeom>
          <a:noFill/>
          <a:ln w="19050" cap="flat" cmpd="sng">
            <a:solidFill>
              <a:srgbClr val="B0252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"/>
          <p:cNvSpPr txBox="1">
            <a:spLocks noGrp="1"/>
          </p:cNvSpPr>
          <p:nvPr>
            <p:ph type="title"/>
          </p:nvPr>
        </p:nvSpPr>
        <p:spPr>
          <a:xfrm>
            <a:off x="697550" y="1292925"/>
            <a:ext cx="44523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 dirty="0">
                <a:solidFill>
                  <a:srgbClr val="B02521"/>
                </a:solidFill>
              </a:rPr>
              <a:t>Тактика верификации</a:t>
            </a:r>
            <a:endParaRPr dirty="0"/>
          </a:p>
        </p:txBody>
      </p:sp>
      <p:sp>
        <p:nvSpPr>
          <p:cNvPr id="175" name="Google Shape;175;p9"/>
          <p:cNvSpPr txBox="1">
            <a:spLocks noGrp="1"/>
          </p:cNvSpPr>
          <p:nvPr>
            <p:ph type="body" idx="2"/>
          </p:nvPr>
        </p:nvSpPr>
        <p:spPr>
          <a:xfrm>
            <a:off x="697550" y="2402946"/>
            <a:ext cx="51144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 b="1" dirty="0"/>
              <a:t>Тактика</a:t>
            </a:r>
            <a:r>
              <a:rPr lang="ru-RU" sz="1700" dirty="0"/>
              <a:t> – это методы и инструменты, используемые для реализации стратегии.</a:t>
            </a: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 dirty="0"/>
              <a:t>Разработка тактики – это процесс, где происходит планирование действий.</a:t>
            </a: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 dirty="0"/>
              <a:t>Тактика должна содержать описание процессов и методов коммуникации в рамках проекта.</a:t>
            </a:r>
            <a:endParaRPr sz="1700" b="1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 dirty="0"/>
          </a:p>
        </p:txBody>
      </p:sp>
      <p:sp>
        <p:nvSpPr>
          <p:cNvPr id="176" name="Google Shape;176;p9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 dirty="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8. Цифровые подсистемы управления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9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Шаг 1. Планирование верификации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9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9</a:t>
            </a:fld>
            <a:endParaRPr sz="2000">
              <a:solidFill>
                <a:srgbClr val="B02521"/>
              </a:solidFill>
            </a:endParaRPr>
          </a:p>
        </p:txBody>
      </p:sp>
      <p:sp>
        <p:nvSpPr>
          <p:cNvPr id="179" name="Google Shape;179;p9"/>
          <p:cNvSpPr txBox="1">
            <a:spLocks noGrp="1"/>
          </p:cNvSpPr>
          <p:nvPr>
            <p:ph type="title"/>
          </p:nvPr>
        </p:nvSpPr>
        <p:spPr>
          <a:xfrm>
            <a:off x="6070626" y="1292925"/>
            <a:ext cx="56448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 dirty="0">
                <a:solidFill>
                  <a:srgbClr val="B02521"/>
                </a:solidFill>
              </a:rPr>
              <a:t>Оценка и анализ результатов</a:t>
            </a:r>
            <a:endParaRPr dirty="0"/>
          </a:p>
        </p:txBody>
      </p:sp>
      <p:sp>
        <p:nvSpPr>
          <p:cNvPr id="180" name="Google Shape;180;p9"/>
          <p:cNvSpPr txBox="1">
            <a:spLocks noGrp="1"/>
          </p:cNvSpPr>
          <p:nvPr>
            <p:ph type="body" idx="2"/>
          </p:nvPr>
        </p:nvSpPr>
        <p:spPr>
          <a:xfrm>
            <a:off x="6253505" y="2402944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 dirty="0"/>
              <a:t>Данный этап включает в себя:</a:t>
            </a:r>
            <a:endParaRPr sz="1700" dirty="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 dirty="0"/>
              <a:t>разделение целей на подзадачи; </a:t>
            </a:r>
            <a:endParaRPr sz="1700" dirty="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 dirty="0"/>
              <a:t>определение способов проверки; </a:t>
            </a:r>
            <a:endParaRPr sz="1700" dirty="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๏"/>
            </a:pPr>
            <a:r>
              <a:rPr lang="ru-RU" sz="1700" dirty="0"/>
              <a:t>определение механизмов отслеживания статуса выполнения задач.</a:t>
            </a:r>
            <a:endParaRPr sz="1700" dirty="0"/>
          </a:p>
        </p:txBody>
      </p:sp>
      <p:cxnSp>
        <p:nvCxnSpPr>
          <p:cNvPr id="181" name="Google Shape;181;p9"/>
          <p:cNvCxnSpPr/>
          <p:nvPr/>
        </p:nvCxnSpPr>
        <p:spPr>
          <a:xfrm flipH="1">
            <a:off x="5937538" y="1322600"/>
            <a:ext cx="7500" cy="3050400"/>
          </a:xfrm>
          <a:prstGeom prst="straightConnector1">
            <a:avLst/>
          </a:prstGeom>
          <a:noFill/>
          <a:ln w="19050" cap="flat" cmpd="sng">
            <a:solidFill>
              <a:srgbClr val="B0252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1143</Words>
  <Application>Microsoft Office PowerPoint</Application>
  <PresentationFormat>Широкоэкранный</PresentationFormat>
  <Paragraphs>223</Paragraphs>
  <Slides>22</Slides>
  <Notes>22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5" baseType="lpstr">
      <vt:lpstr>Arial</vt:lpstr>
      <vt:lpstr>Calibri</vt:lpstr>
      <vt:lpstr>Тема Office</vt:lpstr>
      <vt:lpstr>Глава 8. Цифровые подсистемы управления</vt:lpstr>
      <vt:lpstr>Содержание</vt:lpstr>
      <vt:lpstr>Введение</vt:lpstr>
      <vt:lpstr>Верификация цифровой подсистемы управления</vt:lpstr>
      <vt:lpstr>Верификация цифровой подсистемы управления</vt:lpstr>
      <vt:lpstr>ШАГ 1. Планирование верификации</vt:lpstr>
      <vt:lpstr>ШАГ 1. Планирование верификации</vt:lpstr>
      <vt:lpstr>Цели и задачи планирования</vt:lpstr>
      <vt:lpstr>Тактика верификации</vt:lpstr>
      <vt:lpstr>Шаг 2. Обеспечение качественных входных данных</vt:lpstr>
      <vt:lpstr>Шаг 2. Обеспечение качественных входных данных</vt:lpstr>
      <vt:lpstr>Инструментирование с помощью утверждений</vt:lpstr>
      <vt:lpstr>Линтинг</vt:lpstr>
      <vt:lpstr>Статическая верификация известных проблем</vt:lpstr>
      <vt:lpstr>Статическая верификация утверждений</vt:lpstr>
      <vt:lpstr>Шаг 3. Выполнение</vt:lpstr>
      <vt:lpstr>Разработка тестбенчей</vt:lpstr>
      <vt:lpstr>Продвинутые методы верификации</vt:lpstr>
      <vt:lpstr>Нисходящая верификация на основе FVP</vt:lpstr>
      <vt:lpstr>Восходящая верификация на основе спецификации</vt:lpstr>
      <vt:lpstr>Шаг 4. Проверка готовности блоков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Алина</dc:creator>
  <cp:lastModifiedBy>Алина Тимощук</cp:lastModifiedBy>
  <cp:revision>2</cp:revision>
  <dcterms:modified xsi:type="dcterms:W3CDTF">2025-04-10T20:56:53Z</dcterms:modified>
</cp:coreProperties>
</file>